
<file path=[Content_Types].xml><?xml version="1.0" encoding="utf-8"?>
<Types xmlns="http://schemas.openxmlformats.org/package/2006/content-types">
  <Default Extension="emf" ContentType="image/x-emf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1"/>
  </p:notesMasterIdLst>
  <p:handoutMasterIdLst>
    <p:handoutMasterId r:id="rId42"/>
  </p:handoutMasterIdLst>
  <p:sldIdLst>
    <p:sldId id="4761" r:id="rId2"/>
    <p:sldId id="4782" r:id="rId3"/>
    <p:sldId id="4139" r:id="rId4"/>
    <p:sldId id="4182" r:id="rId5"/>
    <p:sldId id="4135" r:id="rId6"/>
    <p:sldId id="259" r:id="rId7"/>
    <p:sldId id="1557" r:id="rId8"/>
    <p:sldId id="1584" r:id="rId9"/>
    <p:sldId id="325" r:id="rId10"/>
    <p:sldId id="1650" r:id="rId11"/>
    <p:sldId id="1651" r:id="rId12"/>
    <p:sldId id="1558" r:id="rId13"/>
    <p:sldId id="1555" r:id="rId14"/>
    <p:sldId id="1631" r:id="rId15"/>
    <p:sldId id="1632" r:id="rId16"/>
    <p:sldId id="1633" r:id="rId17"/>
    <p:sldId id="1590" r:id="rId18"/>
    <p:sldId id="1591" r:id="rId19"/>
    <p:sldId id="1579" r:id="rId20"/>
    <p:sldId id="1600" r:id="rId21"/>
    <p:sldId id="4136" r:id="rId22"/>
    <p:sldId id="1562" r:id="rId23"/>
    <p:sldId id="1551" r:id="rId24"/>
    <p:sldId id="1614" r:id="rId25"/>
    <p:sldId id="1647" r:id="rId26"/>
    <p:sldId id="1648" r:id="rId27"/>
    <p:sldId id="1649" r:id="rId28"/>
    <p:sldId id="1642" r:id="rId29"/>
    <p:sldId id="1572" r:id="rId30"/>
    <p:sldId id="1657" r:id="rId31"/>
    <p:sldId id="1655" r:id="rId32"/>
    <p:sldId id="1654" r:id="rId33"/>
    <p:sldId id="1640" r:id="rId34"/>
    <p:sldId id="1624" r:id="rId35"/>
    <p:sldId id="1616" r:id="rId36"/>
    <p:sldId id="1663" r:id="rId37"/>
    <p:sldId id="1662" r:id="rId38"/>
    <p:sldId id="4802" r:id="rId39"/>
    <p:sldId id="4140" r:id="rId4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04"/>
    <a:srgbClr val="0C4C88"/>
    <a:srgbClr val="86429A"/>
    <a:srgbClr val="CF1D01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7A5DB-B338-414D-AE5B-EA2F3B79A9ED}" v="5" dt="2025-10-13T14:44:19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 autoAdjust="0"/>
    <p:restoredTop sz="86529" autoAdjust="0"/>
  </p:normalViewPr>
  <p:slideViewPr>
    <p:cSldViewPr snapToGrid="0" snapToObjects="1">
      <p:cViewPr varScale="1">
        <p:scale>
          <a:sx n="96" d="100"/>
          <a:sy n="96" d="100"/>
        </p:scale>
        <p:origin x="111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0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son, Kathryn" userId="36933b1c-a1c0-45cc-91e0-c32254ac4c1a" providerId="ADAL" clId="{C327A5DB-B338-414D-AE5B-EA2F3B79A9ED}"/>
    <pc:docChg chg="undo custSel addSld delSld modSld">
      <pc:chgData name="Wilson, Kathryn" userId="36933b1c-a1c0-45cc-91e0-c32254ac4c1a" providerId="ADAL" clId="{C327A5DB-B338-414D-AE5B-EA2F3B79A9ED}" dt="2025-10-13T14:44:19.593" v="205" actId="20577"/>
      <pc:docMkLst>
        <pc:docMk/>
      </pc:docMkLst>
      <pc:sldChg chg="del">
        <pc:chgData name="Wilson, Kathryn" userId="36933b1c-a1c0-45cc-91e0-c32254ac4c1a" providerId="ADAL" clId="{C327A5DB-B338-414D-AE5B-EA2F3B79A9ED}" dt="2025-10-13T14:36:13.986" v="172" actId="47"/>
        <pc:sldMkLst>
          <pc:docMk/>
          <pc:sldMk cId="1083254935" sldId="328"/>
        </pc:sldMkLst>
      </pc:sldChg>
      <pc:sldChg chg="del">
        <pc:chgData name="Wilson, Kathryn" userId="36933b1c-a1c0-45cc-91e0-c32254ac4c1a" providerId="ADAL" clId="{C327A5DB-B338-414D-AE5B-EA2F3B79A9ED}" dt="2025-10-13T14:36:13.986" v="172" actId="47"/>
        <pc:sldMkLst>
          <pc:docMk/>
          <pc:sldMk cId="290880138" sldId="1029"/>
        </pc:sldMkLst>
      </pc:sldChg>
      <pc:sldChg chg="modSp mod">
        <pc:chgData name="Wilson, Kathryn" userId="36933b1c-a1c0-45cc-91e0-c32254ac4c1a" providerId="ADAL" clId="{C327A5DB-B338-414D-AE5B-EA2F3B79A9ED}" dt="2025-10-13T14:40:04.414" v="202" actId="20577"/>
        <pc:sldMkLst>
          <pc:docMk/>
          <pc:sldMk cId="3756988826" sldId="1590"/>
        </pc:sldMkLst>
        <pc:graphicFrameChg chg="mod modGraphic">
          <ac:chgData name="Wilson, Kathryn" userId="36933b1c-a1c0-45cc-91e0-c32254ac4c1a" providerId="ADAL" clId="{C327A5DB-B338-414D-AE5B-EA2F3B79A9ED}" dt="2025-10-13T14:40:04.414" v="202" actId="20577"/>
          <ac:graphicFrameMkLst>
            <pc:docMk/>
            <pc:sldMk cId="3756988826" sldId="1590"/>
            <ac:graphicFrameMk id="6" creationId="{83147EC7-BC26-760E-A640-3CA142944C7C}"/>
          </ac:graphicFrameMkLst>
        </pc:graphicFrameChg>
      </pc:sldChg>
      <pc:sldChg chg="del">
        <pc:chgData name="Wilson, Kathryn" userId="36933b1c-a1c0-45cc-91e0-c32254ac4c1a" providerId="ADAL" clId="{C327A5DB-B338-414D-AE5B-EA2F3B79A9ED}" dt="2025-10-13T14:36:13.986" v="172" actId="47"/>
        <pc:sldMkLst>
          <pc:docMk/>
          <pc:sldMk cId="1952748466" sldId="3935"/>
        </pc:sldMkLst>
      </pc:sldChg>
      <pc:sldChg chg="del">
        <pc:chgData name="Wilson, Kathryn" userId="36933b1c-a1c0-45cc-91e0-c32254ac4c1a" providerId="ADAL" clId="{C327A5DB-B338-414D-AE5B-EA2F3B79A9ED}" dt="2025-10-13T14:34:39.014" v="143" actId="47"/>
        <pc:sldMkLst>
          <pc:docMk/>
          <pc:sldMk cId="1593901484" sldId="4138"/>
        </pc:sldMkLst>
      </pc:sldChg>
      <pc:sldChg chg="modSp mod">
        <pc:chgData name="Wilson, Kathryn" userId="36933b1c-a1c0-45cc-91e0-c32254ac4c1a" providerId="ADAL" clId="{C327A5DB-B338-414D-AE5B-EA2F3B79A9ED}" dt="2025-10-13T14:34:50.789" v="168" actId="20577"/>
        <pc:sldMkLst>
          <pc:docMk/>
          <pc:sldMk cId="4008418052" sldId="4139"/>
        </pc:sldMkLst>
        <pc:spChg chg="mod">
          <ac:chgData name="Wilson, Kathryn" userId="36933b1c-a1c0-45cc-91e0-c32254ac4c1a" providerId="ADAL" clId="{C327A5DB-B338-414D-AE5B-EA2F3B79A9ED}" dt="2025-10-13T14:34:50.789" v="168" actId="20577"/>
          <ac:spMkLst>
            <pc:docMk/>
            <pc:sldMk cId="4008418052" sldId="4139"/>
            <ac:spMk id="4" creationId="{C43F742F-1C14-2F4B-B5B8-9D313DAC47AE}"/>
          </ac:spMkLst>
        </pc:spChg>
      </pc:sldChg>
      <pc:sldChg chg="modSp add mod">
        <pc:chgData name="Wilson, Kathryn" userId="36933b1c-a1c0-45cc-91e0-c32254ac4c1a" providerId="ADAL" clId="{C327A5DB-B338-414D-AE5B-EA2F3B79A9ED}" dt="2025-10-13T14:44:19.593" v="205" actId="20577"/>
        <pc:sldMkLst>
          <pc:docMk/>
          <pc:sldMk cId="1605988781" sldId="4140"/>
        </pc:sldMkLst>
        <pc:spChg chg="mod">
          <ac:chgData name="Wilson, Kathryn" userId="36933b1c-a1c0-45cc-91e0-c32254ac4c1a" providerId="ADAL" clId="{C327A5DB-B338-414D-AE5B-EA2F3B79A9ED}" dt="2025-10-13T14:44:19.593" v="205" actId="20577"/>
          <ac:spMkLst>
            <pc:docMk/>
            <pc:sldMk cId="1605988781" sldId="4140"/>
            <ac:spMk id="3" creationId="{09C9064E-051C-1042-85AE-F335B853ADE1}"/>
          </ac:spMkLst>
        </pc:spChg>
      </pc:sldChg>
      <pc:sldChg chg="modSp add mod">
        <pc:chgData name="Wilson, Kathryn" userId="36933b1c-a1c0-45cc-91e0-c32254ac4c1a" providerId="ADAL" clId="{C327A5DB-B338-414D-AE5B-EA2F3B79A9ED}" dt="2025-10-13T14:34:31.341" v="142" actId="20577"/>
        <pc:sldMkLst>
          <pc:docMk/>
          <pc:sldMk cId="2770183934" sldId="4182"/>
        </pc:sldMkLst>
        <pc:spChg chg="mod">
          <ac:chgData name="Wilson, Kathryn" userId="36933b1c-a1c0-45cc-91e0-c32254ac4c1a" providerId="ADAL" clId="{C327A5DB-B338-414D-AE5B-EA2F3B79A9ED}" dt="2025-10-13T14:34:31.341" v="142" actId="20577"/>
          <ac:spMkLst>
            <pc:docMk/>
            <pc:sldMk cId="2770183934" sldId="4182"/>
            <ac:spMk id="3" creationId="{8046BCC2-1252-644F-A5FE-9BA98B69FA5F}"/>
          </ac:spMkLst>
        </pc:spChg>
      </pc:sldChg>
      <pc:sldChg chg="del">
        <pc:chgData name="Wilson, Kathryn" userId="36933b1c-a1c0-45cc-91e0-c32254ac4c1a" providerId="ADAL" clId="{C327A5DB-B338-414D-AE5B-EA2F3B79A9ED}" dt="2025-10-13T14:32:22.953" v="1" actId="47"/>
        <pc:sldMkLst>
          <pc:docMk/>
          <pc:sldMk cId="4205440052" sldId="4536"/>
        </pc:sldMkLst>
      </pc:sldChg>
      <pc:sldChg chg="del">
        <pc:chgData name="Wilson, Kathryn" userId="36933b1c-a1c0-45cc-91e0-c32254ac4c1a" providerId="ADAL" clId="{C327A5DB-B338-414D-AE5B-EA2F3B79A9ED}" dt="2025-10-13T14:35:10.681" v="171" actId="47"/>
        <pc:sldMkLst>
          <pc:docMk/>
          <pc:sldMk cId="1226472179" sldId="4537"/>
        </pc:sldMkLst>
      </pc:sldChg>
      <pc:sldChg chg="del">
        <pc:chgData name="Wilson, Kathryn" userId="36933b1c-a1c0-45cc-91e0-c32254ac4c1a" providerId="ADAL" clId="{C327A5DB-B338-414D-AE5B-EA2F3B79A9ED}" dt="2025-10-13T14:36:13.986" v="172" actId="47"/>
        <pc:sldMkLst>
          <pc:docMk/>
          <pc:sldMk cId="376368183" sldId="4538"/>
        </pc:sldMkLst>
      </pc:sldChg>
      <pc:sldChg chg="del">
        <pc:chgData name="Wilson, Kathryn" userId="36933b1c-a1c0-45cc-91e0-c32254ac4c1a" providerId="ADAL" clId="{C327A5DB-B338-414D-AE5B-EA2F3B79A9ED}" dt="2025-10-13T14:32:51.338" v="3" actId="47"/>
        <pc:sldMkLst>
          <pc:docMk/>
          <pc:sldMk cId="1980565357" sldId="4670"/>
        </pc:sldMkLst>
      </pc:sldChg>
      <pc:sldChg chg="del">
        <pc:chgData name="Wilson, Kathryn" userId="36933b1c-a1c0-45cc-91e0-c32254ac4c1a" providerId="ADAL" clId="{C327A5DB-B338-414D-AE5B-EA2F3B79A9ED}" dt="2025-10-13T14:35:09.168" v="170" actId="47"/>
        <pc:sldMkLst>
          <pc:docMk/>
          <pc:sldMk cId="3689369135" sldId="4708"/>
        </pc:sldMkLst>
      </pc:sldChg>
      <pc:sldChg chg="add">
        <pc:chgData name="Wilson, Kathryn" userId="36933b1c-a1c0-45cc-91e0-c32254ac4c1a" providerId="ADAL" clId="{C327A5DB-B338-414D-AE5B-EA2F3B79A9ED}" dt="2025-10-13T14:32:20.781" v="0"/>
        <pc:sldMkLst>
          <pc:docMk/>
          <pc:sldMk cId="381652592" sldId="4761"/>
        </pc:sldMkLst>
      </pc:sldChg>
      <pc:sldChg chg="add">
        <pc:chgData name="Wilson, Kathryn" userId="36933b1c-a1c0-45cc-91e0-c32254ac4c1a" providerId="ADAL" clId="{C327A5DB-B338-414D-AE5B-EA2F3B79A9ED}" dt="2025-10-13T14:32:49.807" v="2"/>
        <pc:sldMkLst>
          <pc:docMk/>
          <pc:sldMk cId="2815251309" sldId="4782"/>
        </pc:sldMkLst>
      </pc:sldChg>
      <pc:sldChg chg="modSp add mod">
        <pc:chgData name="Wilson, Kathryn" userId="36933b1c-a1c0-45cc-91e0-c32254ac4c1a" providerId="ADAL" clId="{C327A5DB-B338-414D-AE5B-EA2F3B79A9ED}" dt="2025-10-13T14:43:43.870" v="204" actId="20577"/>
        <pc:sldMkLst>
          <pc:docMk/>
          <pc:sldMk cId="4242938562" sldId="4802"/>
        </pc:sldMkLst>
        <pc:spChg chg="mod">
          <ac:chgData name="Wilson, Kathryn" userId="36933b1c-a1c0-45cc-91e0-c32254ac4c1a" providerId="ADAL" clId="{C327A5DB-B338-414D-AE5B-EA2F3B79A9ED}" dt="2025-10-13T14:43:43.870" v="204" actId="20577"/>
          <ac:spMkLst>
            <pc:docMk/>
            <pc:sldMk cId="4242938562" sldId="4802"/>
            <ac:spMk id="2" creationId="{A7477453-3A54-A06F-C313-D904CE16383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1E8A9-FC94-5E43-BF52-2C849C27A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75E0-137A-9F44-99F4-7169D6C0C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11A0-DFE4-3E42-9FDF-B067E93F6A88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A6B6E-DF2B-0B45-B2E7-7B41CB115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A55E8-1921-8B44-82DB-8DA26A2E51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4846-FDBC-A14B-B850-F56D5DC2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11_generations_isaacs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con.org/friend.php" TargetMode="External"/><Relationship Id="rId4" Type="http://schemas.openxmlformats.org/officeDocument/2006/relationships/hyperlink" Target="http://www.needec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dirty="0">
                <a:solidFill>
                  <a:schemeClr val="tx2"/>
                </a:solidFill>
              </a:rPr>
              <a:t>Fall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The Economics of Public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George Mason University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Woglom,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relative mobility.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0B190-FF31-4CFD-B541-D4CC1D4155CB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5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growth should drive absolute mobility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</a:t>
            </a:r>
          </a:p>
          <a:p>
            <a:pPr lvl="1"/>
            <a:r>
              <a:rPr lang="en-US" dirty="0"/>
              <a:t>Growth does not have implications whether kids are more or less likely to rise above their parent’s position in the income distribution.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EA19A-3B1B-4308-B3A6-D80D7B43979A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For millennials, the fraction is closer to 50%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27188F-796B-4BB1-8021-5C53CAB5C5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FF3F11-48F0-4772-B7BF-AB8B02BC53E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9AC06-BCDF-47EB-A20F-C2FB48F55F7A}"/>
              </a:ext>
            </a:extLst>
          </p:cNvPr>
          <p:cNvSpPr txBox="1"/>
          <p:nvPr/>
        </p:nvSpPr>
        <p:spPr>
          <a:xfrm>
            <a:off x="5715726" y="5375306"/>
            <a:ext cx="137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Year of Birth</a:t>
            </a:r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F49CD-4FA5-4BF9-AE5C-503892B9990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parent.</a:t>
            </a:r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Perfect Mobility: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79511-A445-4D60-8BD8-0A627B746B98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147EC7-BC26-760E-A640-3CA142944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685878"/>
              </p:ext>
            </p:extLst>
          </p:nvPr>
        </p:nvGraphicFramePr>
        <p:xfrm>
          <a:off x="992166" y="3542847"/>
          <a:ext cx="1001485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143">
                  <a:extLst>
                    <a:ext uri="{9D8B030D-6E8A-4147-A177-3AD203B41FA5}">
                      <a16:colId xmlns:a16="http://schemas.microsoft.com/office/drawing/2014/main" val="185355314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891315482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283438616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2470038808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1195810249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3668117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Quintile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Bottom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(below 20%)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Lower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(20% to 40%)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Middle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(40% to 60%)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Upper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(60%-80%)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Top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(above 80%)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5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Income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Below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$30,000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$30,000-$58,000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$58,000-$94,000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$94,000-$153,000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Above $153,000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87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988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CA7B-A5AD-1144-A195-1D28B126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 Probabilities in the United States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97E0B-646D-0B44-A541-9E72FB4C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67" y="1018146"/>
            <a:ext cx="865246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1872-6C8C-894B-8A6D-4BFBBF04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C38C-C913-FE42-8E43-1AD6A9EF966C}"/>
              </a:ext>
            </a:extLst>
          </p:cNvPr>
          <p:cNvSpPr txBox="1"/>
          <p:nvPr/>
        </p:nvSpPr>
        <p:spPr>
          <a:xfrm>
            <a:off x="5152571" y="6499997"/>
            <a:ext cx="646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https://www.brookings.edu/wp-content/uploads/2016/06/11_generations_isaacs.pdf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DC849-F809-8A4E-A5E3-8CE3C8DB3015}"/>
              </a:ext>
            </a:extLst>
          </p:cNvPr>
          <p:cNvSpPr/>
          <p:nvPr/>
        </p:nvSpPr>
        <p:spPr>
          <a:xfrm>
            <a:off x="1828801" y="1079500"/>
            <a:ext cx="2032000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61F0E6-ED98-4E44-814E-B64F75A2A6B8}"/>
              </a:ext>
            </a:extLst>
          </p:cNvPr>
          <p:cNvSpPr/>
          <p:nvPr/>
        </p:nvSpPr>
        <p:spPr>
          <a:xfrm>
            <a:off x="3458212" y="4552581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2FFB3C-E5A6-4A50-B002-9C8672ECCD18}"/>
              </a:ext>
            </a:extLst>
          </p:cNvPr>
          <p:cNvSpPr/>
          <p:nvPr/>
        </p:nvSpPr>
        <p:spPr>
          <a:xfrm>
            <a:off x="3464564" y="169817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C51D1A-7BAF-4698-B454-D61219038FF9}"/>
              </a:ext>
            </a:extLst>
          </p:cNvPr>
          <p:cNvSpPr/>
          <p:nvPr/>
        </p:nvSpPr>
        <p:spPr>
          <a:xfrm>
            <a:off x="7263134" y="234206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1C993-3500-443D-9539-B086CF5F2F2D}"/>
              </a:ext>
            </a:extLst>
          </p:cNvPr>
          <p:cNvSpPr/>
          <p:nvPr/>
        </p:nvSpPr>
        <p:spPr>
          <a:xfrm>
            <a:off x="7263134" y="495072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9659A-8527-46FC-9FB4-61F2BD234233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3070454" y="6176269"/>
            <a:ext cx="839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: https://equitablegrowth.org/research-paper/are-todays-inequalities-limiting-tomorrows-opportunities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1F60C-8668-4EB8-AA87-9A473D378C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E4241A-EAB4-A84D-59A8-53C8E159A727}"/>
              </a:ext>
            </a:extLst>
          </p:cNvPr>
          <p:cNvSpPr/>
          <p:nvPr/>
        </p:nvSpPr>
        <p:spPr>
          <a:xfrm>
            <a:off x="8301049" y="3703177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41D80E-4FB8-4F22-B0D4-0929F4A336EE}"/>
              </a:ext>
            </a:extLst>
          </p:cNvPr>
          <p:cNvSpPr/>
          <p:nvPr/>
        </p:nvSpPr>
        <p:spPr>
          <a:xfrm>
            <a:off x="6894253" y="1730012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32C253-334F-FC5A-03D3-DC3420F9226C}"/>
              </a:ext>
            </a:extLst>
          </p:cNvPr>
          <p:cNvSpPr/>
          <p:nvPr/>
        </p:nvSpPr>
        <p:spPr>
          <a:xfrm>
            <a:off x="8238228" y="1735454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84A04D-FF62-D77D-FA7F-A2EAD8E2042C}"/>
              </a:ext>
            </a:extLst>
          </p:cNvPr>
          <p:cNvSpPr/>
          <p:nvPr/>
        </p:nvSpPr>
        <p:spPr>
          <a:xfrm>
            <a:off x="5217164" y="3703177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988B53-C94E-52FA-3652-D765876E4936}"/>
              </a:ext>
            </a:extLst>
          </p:cNvPr>
          <p:cNvSpPr/>
          <p:nvPr/>
        </p:nvSpPr>
        <p:spPr>
          <a:xfrm>
            <a:off x="6891223" y="3688553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B0D827-DCE0-33E4-D268-92B0FEB4DFED}"/>
              </a:ext>
            </a:extLst>
          </p:cNvPr>
          <p:cNvSpPr/>
          <p:nvPr/>
        </p:nvSpPr>
        <p:spPr>
          <a:xfrm>
            <a:off x="5170026" y="1747828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BBA48D-BC49-5C09-F23B-7C53F69E3234}"/>
              </a:ext>
            </a:extLst>
          </p:cNvPr>
          <p:cNvSpPr/>
          <p:nvPr/>
        </p:nvSpPr>
        <p:spPr>
          <a:xfrm>
            <a:off x="4973838" y="3100382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F4086A-BCEB-CE27-F0EE-B84E340BA51B}"/>
              </a:ext>
            </a:extLst>
          </p:cNvPr>
          <p:cNvSpPr/>
          <p:nvPr/>
        </p:nvSpPr>
        <p:spPr>
          <a:xfrm>
            <a:off x="6680135" y="310119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0EC3D4-72FC-CED7-F1D6-4B19EDF9C70B}"/>
              </a:ext>
            </a:extLst>
          </p:cNvPr>
          <p:cNvSpPr/>
          <p:nvPr/>
        </p:nvSpPr>
        <p:spPr>
          <a:xfrm>
            <a:off x="4889085" y="498436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72E094-262C-0530-B36E-603297565581}"/>
              </a:ext>
            </a:extLst>
          </p:cNvPr>
          <p:cNvSpPr/>
          <p:nvPr/>
        </p:nvSpPr>
        <p:spPr>
          <a:xfrm>
            <a:off x="8301049" y="498436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30B775-D004-8359-965A-D6179F686271}"/>
              </a:ext>
            </a:extLst>
          </p:cNvPr>
          <p:cNvSpPr/>
          <p:nvPr/>
        </p:nvSpPr>
        <p:spPr>
          <a:xfrm>
            <a:off x="8328910" y="309342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1C9BF4-A9C1-B865-1C49-D0843118F95C}"/>
              </a:ext>
            </a:extLst>
          </p:cNvPr>
          <p:cNvSpPr/>
          <p:nvPr/>
        </p:nvSpPr>
        <p:spPr>
          <a:xfrm>
            <a:off x="6666022" y="498436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The Economics of Public Policy Issues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(9/23): Economic Update &amp; Central Bank Independence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(9/30): Climate Change Economics Sarah Jacobson, Williams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(10/7)  AI and Inequality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(10/14): Economic Mobility Kathryn Wilson, Kent State University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Week 5 (10/21): Saving Social Security Jon Haveman, Exec Director, NEED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(10/28): Federal Debt and Deficits Dmitriy Stolyarov, U of Michigan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3828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FD902-467D-4224-B789-FE8F27354651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lnSpcReduction="100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</a:t>
            </a:r>
          </a:p>
          <a:p>
            <a:pPr lvl="1"/>
            <a:r>
              <a:rPr lang="en-US" dirty="0"/>
              <a:t>Half of people born in the mid-1980s have not outperformed their parents in terms of income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2F7DC3-745F-41F0-B883-7C52444A5A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desirable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b="0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</a:t>
            </a:r>
          </a:p>
          <a:p>
            <a:pPr marL="457200" lvl="1" indent="0">
              <a:buNone/>
            </a:pPr>
            <a:r>
              <a:rPr lang="en-US" dirty="0"/>
              <a:t>The fact that half the population is treading water should worry us.</a:t>
            </a:r>
          </a:p>
          <a:p>
            <a:pPr lvl="1">
              <a:buFontTx/>
              <a:buChar char="-"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b="0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1D9CC-5125-43BA-94A2-2FA01738C5DD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444538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incremental steps to take towards a better outcome, and policy changes are best done in incremental steps in any case.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0A9B-2F2D-4D1B-81C7-2796A411A63B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34727-7A9E-4966-B46F-63239B464E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44ACE-45B7-454E-9278-11AE1C726F61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CBAF2-F299-4BBA-8093-3081FBE94926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47EF8-F4D2-4139-9EE7-D7162A7904BC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channels/barriers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20115" cy="3502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4879011"/>
            <a:ext cx="4279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Kathryn Wilson, Ph.D.</a:t>
            </a:r>
          </a:p>
          <a:p>
            <a:pPr algn="ctr"/>
            <a:r>
              <a:rPr lang="en-US" sz="2400" dirty="0"/>
              <a:t>Kent State University</a:t>
            </a:r>
          </a:p>
          <a:p>
            <a:pPr algn="ctr"/>
            <a:r>
              <a:rPr lang="en-US" sz="2000" dirty="0"/>
              <a:t>Oct. 14, 2025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8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AF90C-B8FC-4060-9033-ABF954328CC1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 psychological traits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 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AAE21-F3B3-4C1A-B47A-703168F13EC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 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6D0E9-C838-43FB-B2EF-D88B3056256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364A6-165C-40F4-93A2-8BE2A54FBFE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788D7D-ACF3-4A93-8E1B-D9979690234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72D39-0045-F642-9CBF-2FA51AF6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C7953-1DF2-C04D-82DC-1DF28237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084157"/>
            <a:ext cx="4376367" cy="52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5F9D1-EDCD-3D4A-8F35-DA925E04E908}"/>
              </a:ext>
            </a:extLst>
          </p:cNvPr>
          <p:cNvSpPr txBox="1"/>
          <p:nvPr/>
        </p:nvSpPr>
        <p:spPr>
          <a:xfrm flipH="1">
            <a:off x="8911905" y="6475832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Sarada and Tocoian (2018)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F32E8-28A6-B349-AB42-BDA289BAC666}"/>
              </a:ext>
            </a:extLst>
          </p:cNvPr>
          <p:cNvSpPr/>
          <p:nvPr/>
        </p:nvSpPr>
        <p:spPr>
          <a:xfrm rot="20505120">
            <a:off x="7211995" y="2926858"/>
            <a:ext cx="2363268" cy="53863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F3A1B-CBE6-A243-85EE-D23FB3E28F92}"/>
              </a:ext>
            </a:extLst>
          </p:cNvPr>
          <p:cNvSpPr txBox="1"/>
          <p:nvPr/>
        </p:nvSpPr>
        <p:spPr>
          <a:xfrm>
            <a:off x="412763" y="1765366"/>
            <a:ext cx="5754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Ownership of a business is a big indicator of wealth accumulation</a:t>
            </a:r>
          </a:p>
          <a:p>
            <a:endParaRPr lang="en-US" sz="2800" b="1" dirty="0">
              <a:solidFill>
                <a:srgbClr val="0C4C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Children from a wealthy family are more likely to incorporate a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C88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CC09784-AE58-4148-9016-CCB2D4560932}"/>
              </a:ext>
            </a:extLst>
          </p:cNvPr>
          <p:cNvSpPr/>
          <p:nvPr/>
        </p:nvSpPr>
        <p:spPr>
          <a:xfrm>
            <a:off x="7343850" y="3530432"/>
            <a:ext cx="120580" cy="538648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F481458-0EC3-4135-ACD8-B57362F7C466}"/>
              </a:ext>
            </a:extLst>
          </p:cNvPr>
          <p:cNvSpPr/>
          <p:nvPr/>
        </p:nvSpPr>
        <p:spPr>
          <a:xfrm>
            <a:off x="10792110" y="2409720"/>
            <a:ext cx="120580" cy="341644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9B5AD4D-0EE2-4886-BC13-3AA67EB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Car</a:t>
            </a:r>
            <a:r>
              <a:rPr lang="en-US" sz="3200" dirty="0"/>
              <a:t>eer Opportunities	– an </a:t>
            </a:r>
            <a:r>
              <a:rPr lang="en-US" sz="3200" dirty="0">
                <a:solidFill>
                  <a:srgbClr val="00B050"/>
                </a:solidFill>
              </a:rPr>
              <a:t>Avenue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Barrier</a:t>
            </a:r>
            <a:r>
              <a:rPr lang="en-US" sz="3200" dirty="0"/>
              <a:t> to Mobility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1FFF4-D21D-4509-898B-FD280A52BEC7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dirty="0"/>
              <a:t>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491E5-D196-4DC3-B8EA-C5773C80DED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lvl="1"/>
            <a:r>
              <a:rPr lang="en-US" dirty="0"/>
              <a:t>Absolute vs Relative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/>
            <a:r>
              <a:rPr lang="en-US" dirty="0"/>
              <a:t>Brings into question the notion of the  “American dream”.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/>
            <a:r>
              <a:rPr lang="en-US" dirty="0"/>
              <a:t>Relative: not as much as people seem to think there is.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  <a:p>
            <a:pPr lvl="1"/>
            <a:r>
              <a:rPr lang="en-US" dirty="0"/>
              <a:t>Often what is an avenue to mobility at the individual level may be a barrier at the societal level due to structural factors (i.e., Education and Career Opportunities)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7453-3A54-A06F-C313-D904CE16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Week:  Trust </a:t>
            </a:r>
            <a:r>
              <a:rPr lang="en-US" dirty="0"/>
              <a:t>Funds Are Running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1996-88CF-D69A-216A-06857168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19832-291C-BCE2-F435-0D727F0AC55F}"/>
              </a:ext>
            </a:extLst>
          </p:cNvPr>
          <p:cNvSpPr txBox="1"/>
          <p:nvPr/>
        </p:nvSpPr>
        <p:spPr>
          <a:xfrm>
            <a:off x="3219719" y="6456851"/>
            <a:ext cx="8505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/article/social-security-faces-serious-financial-shortfalls-and-other-takeaways-from-the-trustees-report/</a:t>
            </a:r>
          </a:p>
        </p:txBody>
      </p:sp>
      <p:pic>
        <p:nvPicPr>
          <p:cNvPr id="11" name="Content Placeholder 10" descr="A graph of a loss of a disability insurance&#10;&#10;Description automatically generated with medium confidence">
            <a:extLst>
              <a:ext uri="{FF2B5EF4-FFF2-40B4-BE49-F238E27FC236}">
                <a16:creationId xmlns:a16="http://schemas.microsoft.com/office/drawing/2014/main" id="{00FEC60D-93AA-2478-B902-977F5D34F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265" y="1223493"/>
            <a:ext cx="9295200" cy="5006733"/>
          </a:xfrm>
        </p:spPr>
      </p:pic>
    </p:spTree>
    <p:extLst>
      <p:ext uri="{BB962C8B-B14F-4D97-AF65-F5344CB8AC3E}">
        <p14:creationId xmlns:p14="http://schemas.microsoft.com/office/powerpoint/2010/main" val="4242938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Kathryn Wilson, Ph.D.</a:t>
            </a:r>
          </a:p>
          <a:p>
            <a:pPr marL="0" indent="0" algn="ctr">
              <a:buNone/>
            </a:pPr>
            <a:r>
              <a:rPr lang="en-US" dirty="0"/>
              <a:t>kwilson3@kent.edu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5"/>
              </a:rPr>
              <a:t>www.NEEDEcon.org/friend.php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8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Submit questions in the chat.  I will try to address questions as they come up (but I may wait until a good transition point in the material to address them). 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tonight or tomorrow https://needecon.org/delivered_presentations.php.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Kathryn Wilson, Kent State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3C586-7924-480D-880B-C8D02853BB22}"/>
              </a:ext>
            </a:extLst>
          </p:cNvPr>
          <p:cNvSpPr/>
          <p:nvPr/>
        </p:nvSpPr>
        <p:spPr>
          <a:xfrm>
            <a:off x="1727860" y="5495443"/>
            <a:ext cx="935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B414D"/>
                </a:solidFill>
              </a:rPr>
              <a:t>We will consider </a:t>
            </a:r>
            <a:r>
              <a:rPr lang="en-US" sz="3200" i="1" dirty="0">
                <a:solidFill>
                  <a:srgbClr val="2B414D"/>
                </a:solidFill>
              </a:rPr>
              <a:t>intergenerational mobility in </a:t>
            </a:r>
            <a:r>
              <a:rPr lang="en-US" sz="3200" i="1" u="sng" dirty="0">
                <a:solidFill>
                  <a:srgbClr val="2B414D"/>
                </a:solidFill>
              </a:rPr>
              <a:t>INCOME.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2095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class.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27D82-EABE-471D-9100-F4A704E5F6EF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588772"/>
            <a:ext cx="6630140" cy="4525513"/>
          </a:xfrm>
        </p:spPr>
        <p:txBody>
          <a:bodyPr anchor="ctr" anchorCtr="0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You’re higher on the escalator than your parents were at that same age.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mobility, especially if the escalator is going up.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 have fewer people above you on the escalator than your parents did.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E76ABD-2C11-4415-93DE-A8200095C452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80E53C-8BC8-45D7-87D8-EFA75001E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184" y="2151617"/>
            <a:ext cx="4459346" cy="2809998"/>
          </a:xfrm>
        </p:spPr>
      </p:pic>
    </p:spTree>
    <p:extLst>
      <p:ext uri="{BB962C8B-B14F-4D97-AF65-F5344CB8AC3E}">
        <p14:creationId xmlns:p14="http://schemas.microsoft.com/office/powerpoint/2010/main" val="875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62339</TotalTime>
  <Words>2316</Words>
  <Application>Microsoft Office PowerPoint</Application>
  <PresentationFormat>Widescreen</PresentationFormat>
  <Paragraphs>346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Courier New</vt:lpstr>
      <vt:lpstr>Custom Design</vt:lpstr>
      <vt:lpstr>PowerPoint Presentation</vt:lpstr>
      <vt:lpstr> Course Schedule</vt:lpstr>
      <vt:lpstr>Economic mobility</vt:lpstr>
      <vt:lpstr>Submitting Questions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American Dream: Geography Matters</vt:lpstr>
      <vt:lpstr>Measuring Relative Mobility</vt:lpstr>
      <vt:lpstr>Transition Probabilities in the United States</vt:lpstr>
      <vt:lpstr>Transitions: International Comparisons</vt:lpstr>
      <vt:lpstr>American Dream: Geography Matters</vt:lpstr>
      <vt:lpstr>  Summary of Empirical Patterns</vt:lpstr>
      <vt:lpstr>III. What is the desirable level of economic mobility?</vt:lpstr>
      <vt:lpstr>Absolute or Relative Mobility?</vt:lpstr>
      <vt:lpstr> The “Right” Level of Relative Mobility</vt:lpstr>
      <vt:lpstr>Survey Says on Upward Mobility from the BOTTOM</vt:lpstr>
      <vt:lpstr>Survey Says on Downward Mobility from the TOP</vt:lpstr>
      <vt:lpstr>Preferences hit Awkward Truth: Math</vt:lpstr>
      <vt:lpstr>The “American Dream” Shapes Perceptions</vt:lpstr>
      <vt:lpstr>IV. Exploring channels/barriers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 Career Opportunities – an Avenue and Barrier to Mobility</vt:lpstr>
      <vt:lpstr> Policy Options</vt:lpstr>
      <vt:lpstr> Summary: Economic Mobility</vt:lpstr>
      <vt:lpstr>Next Week:  Trust Funds Are Running Out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mobility</dc:title>
  <dc:creator>haveman</dc:creator>
  <cp:lastModifiedBy>Wilson, Kathryn</cp:lastModifiedBy>
  <cp:revision>213</cp:revision>
  <cp:lastPrinted>2022-11-15T21:58:27Z</cp:lastPrinted>
  <dcterms:created xsi:type="dcterms:W3CDTF">2019-05-21T15:04:18Z</dcterms:created>
  <dcterms:modified xsi:type="dcterms:W3CDTF">2025-10-13T14:44:30Z</dcterms:modified>
</cp:coreProperties>
</file>